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68" r:id="rId2"/>
    <p:sldId id="266" r:id="rId3"/>
    <p:sldId id="261" r:id="rId4"/>
    <p:sldId id="265" r:id="rId5"/>
    <p:sldId id="259" r:id="rId6"/>
    <p:sldId id="256" r:id="rId7"/>
    <p:sldId id="257" r:id="rId8"/>
    <p:sldId id="269" r:id="rId9"/>
    <p:sldId id="264" r:id="rId10"/>
    <p:sldId id="263" r:id="rId11"/>
    <p:sldId id="262" r:id="rId12"/>
    <p:sldId id="260" r:id="rId13"/>
    <p:sldId id="270" r:id="rId14"/>
  </p:sldIdLst>
  <p:sldSz cx="9144000" cy="6858000" type="screen4x3"/>
  <p:notesSz cx="6797675" cy="9926638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2F"/>
    <a:srgbClr val="00823B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16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6B99F5-C198-4A23-9C27-A8A1C9989021}" type="datetimeFigureOut">
              <a:rPr lang="nb-NO" smtClean="0"/>
              <a:t>25.10.2015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E2430B-EC92-4B91-90B4-F89C53243DC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58799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2430B-EC92-4B91-90B4-F89C53243DCA}" type="slidenum">
              <a:rPr lang="nb-NO" smtClean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317079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 smtClean="0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9F39-025E-43A4-BD04-F7E1048EBF1B}" type="datetimeFigureOut">
              <a:rPr lang="nb-NO" smtClean="0"/>
              <a:t>25.10.2015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1E16-5158-474B-B0FD-69EEA4417012}" type="slidenum">
              <a:rPr lang="nb-NO" smtClean="0"/>
              <a:t>‹#›</a:t>
            </a:fld>
            <a:endParaRPr lang="nb-NO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9F39-025E-43A4-BD04-F7E1048EBF1B}" type="datetimeFigureOut">
              <a:rPr lang="nb-NO" smtClean="0"/>
              <a:t>25.10.2015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1E16-5158-474B-B0FD-69EEA4417012}" type="slidenum">
              <a:rPr lang="nb-NO" smtClean="0"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9F39-025E-43A4-BD04-F7E1048EBF1B}" type="datetimeFigureOut">
              <a:rPr lang="nb-NO" smtClean="0"/>
              <a:t>25.10.2015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1E16-5158-474B-B0FD-69EEA4417012}" type="slidenum">
              <a:rPr lang="nb-NO" smtClean="0"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9F39-025E-43A4-BD04-F7E1048EBF1B}" type="datetimeFigureOut">
              <a:rPr lang="nb-NO" smtClean="0"/>
              <a:t>25.10.2015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1E16-5158-474B-B0FD-69EEA4417012}" type="slidenum">
              <a:rPr lang="nb-NO" smtClean="0"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9F39-025E-43A4-BD04-F7E1048EBF1B}" type="datetimeFigureOut">
              <a:rPr lang="nb-NO" smtClean="0"/>
              <a:t>25.10.2015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1E16-5158-474B-B0FD-69EEA4417012}" type="slidenum">
              <a:rPr lang="nb-NO" smtClean="0"/>
              <a:t>‹#›</a:t>
            </a:fld>
            <a:endParaRPr lang="nb-NO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9F39-025E-43A4-BD04-F7E1048EBF1B}" type="datetimeFigureOut">
              <a:rPr lang="nb-NO" smtClean="0"/>
              <a:t>25.10.2015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1E16-5158-474B-B0FD-69EEA4417012}" type="slidenum">
              <a:rPr lang="nb-NO" smtClean="0"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9F39-025E-43A4-BD04-F7E1048EBF1B}" type="datetimeFigureOut">
              <a:rPr lang="nb-NO" smtClean="0"/>
              <a:t>25.10.2015</a:t>
            </a:fld>
            <a:endParaRPr lang="nb-N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1E16-5158-474B-B0FD-69EEA4417012}" type="slidenum">
              <a:rPr lang="nb-NO" smtClean="0"/>
              <a:t>‹#›</a:t>
            </a:fld>
            <a:endParaRPr lang="nb-NO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9F39-025E-43A4-BD04-F7E1048EBF1B}" type="datetimeFigureOut">
              <a:rPr lang="nb-NO" smtClean="0"/>
              <a:t>25.10.2015</a:t>
            </a:fld>
            <a:endParaRPr lang="nb-N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1E16-5158-474B-B0FD-69EEA4417012}" type="slidenum">
              <a:rPr lang="nb-NO" smtClean="0"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9F39-025E-43A4-BD04-F7E1048EBF1B}" type="datetimeFigureOut">
              <a:rPr lang="nb-NO" smtClean="0"/>
              <a:t>25.10.2015</a:t>
            </a:fld>
            <a:endParaRPr lang="nb-N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1E16-5158-474B-B0FD-69EEA4417012}" type="slidenum">
              <a:rPr lang="nb-NO" smtClean="0"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9F39-025E-43A4-BD04-F7E1048EBF1B}" type="datetimeFigureOut">
              <a:rPr lang="nb-NO" smtClean="0"/>
              <a:t>25.10.2015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1E16-5158-474B-B0FD-69EEA4417012}" type="slidenum">
              <a:rPr lang="nb-NO" smtClean="0"/>
              <a:t>‹#›</a:t>
            </a:fld>
            <a:endParaRPr lang="nb-NO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09F39-025E-43A4-BD04-F7E1048EBF1B}" type="datetimeFigureOut">
              <a:rPr lang="nb-NO" smtClean="0"/>
              <a:t>25.10.2015</a:t>
            </a:fld>
            <a:endParaRPr lang="nb-N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7B1E16-5158-474B-B0FD-69EEA4417012}" type="slidenum">
              <a:rPr lang="nb-NO" smtClean="0"/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smtClean="0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8F09F39-025E-43A4-BD04-F7E1048EBF1B}" type="datetimeFigureOut">
              <a:rPr lang="nb-NO" smtClean="0"/>
              <a:t>25.10.2015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47B1E16-5158-474B-B0FD-69EEA4417012}" type="slidenum">
              <a:rPr lang="nb-NO" smtClean="0"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547664" y="2132856"/>
            <a:ext cx="6986736" cy="1165969"/>
          </a:xfrm>
        </p:spPr>
        <p:txBody>
          <a:bodyPr/>
          <a:lstStyle/>
          <a:p>
            <a:r>
              <a:rPr lang="nb-NO" sz="2800" dirty="0" smtClean="0"/>
              <a:t>DET </a:t>
            </a:r>
            <a:r>
              <a:rPr lang="nb-NO" sz="2800" dirty="0" smtClean="0"/>
              <a:t>   </a:t>
            </a:r>
            <a:r>
              <a:rPr lang="nb-NO" sz="2800" dirty="0" err="1" smtClean="0"/>
              <a:t>NORDLige</a:t>
            </a:r>
            <a:r>
              <a:rPr lang="nb-NO" sz="2800" dirty="0" smtClean="0"/>
              <a:t>    ALTERNATIVET</a:t>
            </a:r>
            <a:r>
              <a:rPr lang="nb-NO" sz="3200" dirty="0" smtClean="0"/>
              <a:t>:</a:t>
            </a:r>
            <a:endParaRPr lang="nn-NO" sz="3200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403648" y="3501008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nb-NO" altLang="nb-NO" sz="2000" b="1" dirty="0" smtClean="0">
                <a:solidFill>
                  <a:srgbClr val="FF0000"/>
                </a:solidFill>
              </a:rPr>
              <a:t>Den </a:t>
            </a:r>
            <a:r>
              <a:rPr lang="nb-NO" altLang="nb-NO" sz="2000" b="1" dirty="0">
                <a:solidFill>
                  <a:srgbClr val="FF0000"/>
                </a:solidFill>
              </a:rPr>
              <a:t>100% vintersikre vegen over Filefjell som binder landet sammen og som raskt og rimelig kan </a:t>
            </a:r>
            <a:r>
              <a:rPr lang="nb-NO" altLang="nb-NO" sz="2000" b="1" dirty="0" smtClean="0">
                <a:solidFill>
                  <a:srgbClr val="FF0000"/>
                </a:solidFill>
              </a:rPr>
              <a:t>fullføres.</a:t>
            </a:r>
            <a:endParaRPr lang="nb-NO" sz="2000" b="1" dirty="0">
              <a:solidFill>
                <a:srgbClr val="FF0000"/>
              </a:solidFill>
            </a:endParaRPr>
          </a:p>
          <a:p>
            <a:pPr algn="l"/>
            <a:endParaRPr lang="nb-NO" sz="2000" b="1" dirty="0" smtClean="0">
              <a:solidFill>
                <a:srgbClr val="FF0000"/>
              </a:solidFill>
            </a:endParaRPr>
          </a:p>
          <a:p>
            <a:pPr algn="l"/>
            <a:endParaRPr lang="nn-NO" sz="2000" b="1" dirty="0">
              <a:solidFill>
                <a:srgbClr val="FF0000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88639"/>
            <a:ext cx="2448272" cy="1834185"/>
          </a:xfrm>
          <a:prstGeom prst="rect">
            <a:avLst/>
          </a:prstGeom>
        </p:spPr>
      </p:pic>
      <p:pic>
        <p:nvPicPr>
          <p:cNvPr id="8" name="Bild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8639"/>
            <a:ext cx="2479824" cy="1859868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441" y="188639"/>
            <a:ext cx="2431819" cy="1823864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2051720" y="6309320"/>
            <a:ext cx="59766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Høgfjellskonferansen 2015:«På rett veg mellom øst og vest»</a:t>
            </a:r>
            <a:endParaRPr lang="nn-NO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0545" y="5367013"/>
            <a:ext cx="3659507" cy="925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315710"/>
            <a:ext cx="144462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157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5079" cy="6864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16632"/>
            <a:ext cx="1440160" cy="83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63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35" y="116632"/>
            <a:ext cx="9127015" cy="6552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655" y="116632"/>
            <a:ext cx="1440160" cy="83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37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nb-NO" sz="24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nb-NO" b="1" dirty="0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OPPSUMMERING</a:t>
            </a:r>
            <a:endParaRPr lang="nb-NO" altLang="nb-NO" dirty="0" smtClean="0">
              <a:solidFill>
                <a:srgbClr val="C0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lvl="1" indent="0">
              <a:spcBef>
                <a:spcPts val="0"/>
              </a:spcBef>
              <a:buNone/>
              <a:defRPr/>
            </a:pPr>
            <a:endParaRPr lang="nb-NO" sz="1800" b="1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b-NO" sz="2000" b="1" dirty="0">
                <a:solidFill>
                  <a:srgbClr val="FF0000"/>
                </a:solidFill>
              </a:rPr>
              <a:t>Fullfør </a:t>
            </a:r>
            <a:r>
              <a:rPr lang="nb-NO" sz="2000" b="1" dirty="0" err="1">
                <a:solidFill>
                  <a:srgbClr val="FF0000"/>
                </a:solidFill>
              </a:rPr>
              <a:t>reststrekningene</a:t>
            </a:r>
            <a:r>
              <a:rPr lang="nb-NO" sz="2000" b="1" dirty="0">
                <a:solidFill>
                  <a:srgbClr val="FF0000"/>
                </a:solidFill>
              </a:rPr>
              <a:t> på E16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nb-NO" sz="1800" b="1" dirty="0"/>
              <a:t>	Dette gir en effektiv utnyttelse av de foretatte investeringer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nb-NO" sz="1800" b="1" dirty="0"/>
              <a:t>	og gir snarlig etablering av en veg med ensartet god standard og </a:t>
            </a:r>
            <a:r>
              <a:rPr lang="nb-NO" sz="1800" b="1" dirty="0" smtClean="0"/>
              <a:t>             	100% vinterregularitet </a:t>
            </a:r>
            <a:r>
              <a:rPr lang="nb-NO" sz="1800" b="1" dirty="0"/>
              <a:t>mellom øst og </a:t>
            </a:r>
            <a:r>
              <a:rPr lang="nb-NO" sz="1800" b="1" dirty="0" smtClean="0"/>
              <a:t>vest</a:t>
            </a:r>
          </a:p>
          <a:p>
            <a:pPr marL="457200" lvl="1" indent="0">
              <a:spcBef>
                <a:spcPts val="0"/>
              </a:spcBef>
              <a:buNone/>
              <a:defRPr/>
            </a:pPr>
            <a:endParaRPr lang="nb-NO" sz="1800" b="1" dirty="0"/>
          </a:p>
          <a:p>
            <a:pPr lvl="1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nb-NO" sz="2000" b="1" dirty="0">
                <a:solidFill>
                  <a:srgbClr val="FF0000"/>
                </a:solidFill>
              </a:rPr>
              <a:t>Dyrt å investere i parallelle vintersikre fjelloverganger</a:t>
            </a:r>
          </a:p>
          <a:p>
            <a:pPr marL="457200" lvl="1" indent="0">
              <a:buNone/>
              <a:defRPr/>
            </a:pPr>
            <a:r>
              <a:rPr lang="nb-NO" sz="1800" b="1" dirty="0"/>
              <a:t>	Jfr. totalt </a:t>
            </a:r>
            <a:r>
              <a:rPr lang="nb-NO" sz="1800" b="1" dirty="0" smtClean="0"/>
              <a:t>bare en vinterdøgntrafikk på 2800 </a:t>
            </a:r>
            <a:r>
              <a:rPr lang="nb-NO" sz="1800" b="1" dirty="0"/>
              <a:t>ÅDT over </a:t>
            </a:r>
            <a:r>
              <a:rPr lang="nb-NO" sz="1800" b="1" u="sng" dirty="0"/>
              <a:t>alle</a:t>
            </a:r>
            <a:r>
              <a:rPr lang="nb-NO" sz="1800" b="1" dirty="0"/>
              <a:t> 4 </a:t>
            </a:r>
            <a:r>
              <a:rPr lang="nb-NO" sz="1800" b="1" dirty="0" smtClean="0"/>
              <a:t>	fjelloverganger</a:t>
            </a:r>
            <a:r>
              <a:rPr lang="nb-NO" sz="1800" b="1" dirty="0"/>
              <a:t>, </a:t>
            </a:r>
            <a:r>
              <a:rPr lang="nb-NO" sz="1800" b="1" dirty="0" smtClean="0"/>
              <a:t>	usikkerhet </a:t>
            </a:r>
            <a:r>
              <a:rPr lang="nb-NO" sz="1800" b="1" dirty="0"/>
              <a:t>bare noen uker årlig og et godt </a:t>
            </a:r>
            <a:r>
              <a:rPr lang="nb-NO" sz="1800" b="1" dirty="0" smtClean="0"/>
              <a:t>     	alternativ </a:t>
            </a:r>
            <a:r>
              <a:rPr lang="nb-NO" sz="1800" b="1" dirty="0"/>
              <a:t>over </a:t>
            </a:r>
            <a:r>
              <a:rPr lang="nb-NO" sz="1800" b="1" dirty="0" smtClean="0"/>
              <a:t>Filefjell. Store kostnader for å investere i 	vinterregularitet</a:t>
            </a:r>
          </a:p>
          <a:p>
            <a:pPr marL="457200" lvl="1" indent="0">
              <a:buNone/>
              <a:defRPr/>
            </a:pPr>
            <a:r>
              <a:rPr lang="nn-NO" sz="2000" b="1" dirty="0" smtClean="0">
                <a:solidFill>
                  <a:srgbClr val="FF0000"/>
                </a:solidFill>
              </a:rPr>
              <a:t> Rask </a:t>
            </a:r>
            <a:r>
              <a:rPr lang="nn-NO" sz="2000" b="1" dirty="0" err="1" smtClean="0">
                <a:solidFill>
                  <a:srgbClr val="FF0000"/>
                </a:solidFill>
              </a:rPr>
              <a:t>helårsveg</a:t>
            </a:r>
            <a:r>
              <a:rPr lang="nn-NO" sz="2000" b="1" dirty="0" smtClean="0">
                <a:solidFill>
                  <a:srgbClr val="FF0000"/>
                </a:solidFill>
              </a:rPr>
              <a:t> Bergen-Trondheim via </a:t>
            </a:r>
            <a:r>
              <a:rPr lang="nn-NO" sz="2000" b="1" dirty="0" err="1" smtClean="0">
                <a:solidFill>
                  <a:srgbClr val="FF0000"/>
                </a:solidFill>
              </a:rPr>
              <a:t>Valdresflya</a:t>
            </a:r>
            <a:r>
              <a:rPr lang="nn-NO" sz="2000" b="1" dirty="0" smtClean="0">
                <a:solidFill>
                  <a:srgbClr val="FF0000"/>
                </a:solidFill>
              </a:rPr>
              <a:t> må </a:t>
            </a:r>
            <a:r>
              <a:rPr lang="nn-NO" sz="2000" b="1" dirty="0" err="1" smtClean="0">
                <a:solidFill>
                  <a:srgbClr val="FF0000"/>
                </a:solidFill>
              </a:rPr>
              <a:t>utredes</a:t>
            </a:r>
            <a:endParaRPr lang="nn-NO" sz="2000" b="1" dirty="0" smtClean="0">
              <a:solidFill>
                <a:srgbClr val="FF0000"/>
              </a:solidFill>
            </a:endParaRPr>
          </a:p>
          <a:p>
            <a:pPr marL="274320" lvl="1" indent="0">
              <a:buNone/>
              <a:defRPr/>
            </a:pPr>
            <a:r>
              <a:rPr lang="nn-NO" b="1" dirty="0">
                <a:solidFill>
                  <a:srgbClr val="FF0000"/>
                </a:solidFill>
              </a:rPr>
              <a:t> </a:t>
            </a:r>
            <a:r>
              <a:rPr lang="nn-NO" b="1" dirty="0" smtClean="0">
                <a:solidFill>
                  <a:srgbClr val="FF0000"/>
                </a:solidFill>
              </a:rPr>
              <a:t>       </a:t>
            </a:r>
            <a:endParaRPr lang="nn-NO" sz="2000" b="1" dirty="0" smtClean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n-NO" b="1" dirty="0" smtClean="0">
                <a:solidFill>
                  <a:srgbClr val="FF0000"/>
                </a:solidFill>
              </a:rPr>
              <a:t> Viktig å </a:t>
            </a:r>
            <a:r>
              <a:rPr lang="nn-NO" b="1" dirty="0" err="1" smtClean="0">
                <a:solidFill>
                  <a:srgbClr val="FF0000"/>
                </a:solidFill>
              </a:rPr>
              <a:t>utrede</a:t>
            </a:r>
            <a:r>
              <a:rPr lang="nn-NO" b="1" dirty="0" smtClean="0">
                <a:solidFill>
                  <a:srgbClr val="FF0000"/>
                </a:solidFill>
              </a:rPr>
              <a:t> </a:t>
            </a:r>
            <a:r>
              <a:rPr lang="nn-NO" b="1" dirty="0" err="1" smtClean="0">
                <a:solidFill>
                  <a:srgbClr val="FF0000"/>
                </a:solidFill>
              </a:rPr>
              <a:t>bruløsning</a:t>
            </a:r>
            <a:r>
              <a:rPr lang="nn-NO" b="1" dirty="0" smtClean="0">
                <a:solidFill>
                  <a:srgbClr val="FF0000"/>
                </a:solidFill>
              </a:rPr>
              <a:t>  </a:t>
            </a:r>
            <a:r>
              <a:rPr lang="nn-NO" b="1" dirty="0" err="1" smtClean="0">
                <a:solidFill>
                  <a:srgbClr val="FF0000"/>
                </a:solidFill>
              </a:rPr>
              <a:t>Mannhiller</a:t>
            </a:r>
            <a:r>
              <a:rPr lang="nn-NO" b="1" dirty="0" smtClean="0">
                <a:solidFill>
                  <a:srgbClr val="FF0000"/>
                </a:solidFill>
              </a:rPr>
              <a:t>-Fodnes</a:t>
            </a:r>
            <a:endParaRPr lang="nn-NO" sz="2000" b="1" dirty="0" smtClean="0">
              <a:solidFill>
                <a:srgbClr val="FF0000"/>
              </a:solidFill>
            </a:endParaRP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nn-NO" sz="2000" b="1" dirty="0" smtClean="0">
                <a:solidFill>
                  <a:srgbClr val="FF0000"/>
                </a:solidFill>
              </a:rPr>
              <a:t>        </a:t>
            </a:r>
            <a:endParaRPr lang="nn-NO" sz="2000" b="1" dirty="0">
              <a:solidFill>
                <a:srgbClr val="FF0000"/>
              </a:solidFill>
            </a:endParaRPr>
          </a:p>
          <a:p>
            <a:pPr marL="457200" lvl="1" indent="0">
              <a:buNone/>
              <a:defRPr/>
            </a:pPr>
            <a:r>
              <a:rPr lang="nn-NO" sz="1800" b="1" dirty="0"/>
              <a:t>	</a:t>
            </a:r>
            <a:endParaRPr lang="nb-NO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49280"/>
            <a:ext cx="1440160" cy="83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496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29208" y="548680"/>
            <a:ext cx="8229600" cy="990600"/>
          </a:xfrm>
        </p:spPr>
        <p:txBody>
          <a:bodyPr>
            <a:normAutofit/>
          </a:bodyPr>
          <a:lstStyle/>
          <a:p>
            <a:r>
              <a:rPr lang="nb-NO" sz="2800" dirty="0" smtClean="0"/>
              <a:t>E 16 FILEFJELL – 90 KM/T?</a:t>
            </a:r>
            <a:br>
              <a:rPr lang="nb-NO" sz="2800" dirty="0" smtClean="0"/>
            </a:br>
            <a:r>
              <a:rPr lang="nb-NO" sz="2800" dirty="0" smtClean="0"/>
              <a:t>POST 36 PÅ STB. UTAN BOMPENGAR!! </a:t>
            </a:r>
            <a:endParaRPr lang="nn-NO" sz="2800" dirty="0"/>
          </a:p>
        </p:txBody>
      </p:sp>
      <p:pic>
        <p:nvPicPr>
          <p:cNvPr id="5" name="Plassholder for innhold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17775"/>
            <a:ext cx="4038600" cy="3028950"/>
          </a:xfrm>
        </p:spPr>
      </p:pic>
      <p:pic>
        <p:nvPicPr>
          <p:cNvPr id="6" name="Plassholder for innhold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48200" y="2517775"/>
            <a:ext cx="4038600" cy="3028950"/>
          </a:xfrm>
        </p:spPr>
      </p:pic>
      <p:sp>
        <p:nvSpPr>
          <p:cNvPr id="7" name="TekstSylinder 6"/>
          <p:cNvSpPr txBox="1"/>
          <p:nvPr/>
        </p:nvSpPr>
        <p:spPr>
          <a:xfrm>
            <a:off x="611560" y="5877272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TAKK FOR MEG! 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79523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672118" cy="1238345"/>
          </a:xfrm>
        </p:spPr>
        <p:txBody>
          <a:bodyPr>
            <a:normAutofit/>
          </a:bodyPr>
          <a:lstStyle/>
          <a:p>
            <a:r>
              <a:rPr lang="nb-NO" sz="4800" b="1" dirty="0" smtClean="0">
                <a:solidFill>
                  <a:srgbClr val="C00000"/>
                </a:solidFill>
              </a:rPr>
              <a:t>Stamvegutvalget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>
          <a:xfrm>
            <a:off x="251520" y="1557805"/>
            <a:ext cx="8672118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200" b="1" dirty="0" smtClean="0"/>
              <a:t>Stamvegutvalget ble oppnevnt i 1984 og består av 3 fylkeskommuner og 16 kommuner langs E-16.</a:t>
            </a:r>
          </a:p>
          <a:p>
            <a:pPr marL="0" indent="0">
              <a:buNone/>
            </a:pPr>
            <a:endParaRPr lang="nb-NO" sz="2200" b="1" dirty="0"/>
          </a:p>
          <a:p>
            <a:pPr marL="0" indent="0">
              <a:buNone/>
            </a:pPr>
            <a:r>
              <a:rPr lang="nb-NO" sz="2200" b="1" dirty="0" smtClean="0"/>
              <a:t>Stamvegutvalgets </a:t>
            </a:r>
            <a:r>
              <a:rPr lang="nb-NO" sz="2200" b="1" u="sng" dirty="0" smtClean="0"/>
              <a:t>målsetting</a:t>
            </a:r>
            <a:r>
              <a:rPr lang="nb-NO" sz="2200" b="1" dirty="0" smtClean="0"/>
              <a:t> er at E-16 snarest skal opprustes til best mulig standard på hele strekningen Bergen – Oslo og at det parallelt med opprustningen tas de nødvendige hensyn til trafikksikkerheten og miljøet langs stamvegen.</a:t>
            </a:r>
          </a:p>
          <a:p>
            <a:pPr marL="0" indent="0">
              <a:buNone/>
            </a:pPr>
            <a:endParaRPr lang="nb-NO" sz="2200" b="1" u="sng" dirty="0" smtClean="0"/>
          </a:p>
          <a:p>
            <a:pPr marL="0" indent="0">
              <a:buNone/>
            </a:pPr>
            <a:r>
              <a:rPr lang="nb-NO" sz="2200" b="1" dirty="0" smtClean="0"/>
              <a:t>Nærmere opplysninger: www.stamvegutvalget.no</a:t>
            </a:r>
            <a:endParaRPr lang="nb-NO" sz="2200" b="1" dirty="0"/>
          </a:p>
          <a:p>
            <a:pPr marL="0" indent="0">
              <a:buNone/>
            </a:pPr>
            <a:endParaRPr lang="nb-NO" sz="2800" u="sng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b-NO" sz="2800" u="sng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b-NO" sz="2800" u="sng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nb-NO" sz="2800" u="sng" dirty="0">
              <a:solidFill>
                <a:srgbClr val="00206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021288"/>
            <a:ext cx="1217508" cy="702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62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/>
          <a:lstStyle/>
          <a:p>
            <a:r>
              <a:rPr lang="nb-NO" altLang="nb-NO" b="1" dirty="0" smtClean="0">
                <a:solidFill>
                  <a:srgbClr val="C00000"/>
                </a:solidFill>
              </a:rPr>
              <a:t>Generelt om E16</a:t>
            </a:r>
            <a:endParaRPr lang="nb-NO" b="1" dirty="0">
              <a:solidFill>
                <a:srgbClr val="C0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8768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nb-NO" sz="1900" b="1" dirty="0"/>
              <a:t>Europavegen og stamvegen mellom Oslo og Bergen.</a:t>
            </a:r>
          </a:p>
          <a:p>
            <a:pPr>
              <a:defRPr/>
            </a:pPr>
            <a:endParaRPr lang="nb-NO" sz="1900" b="1" dirty="0"/>
          </a:p>
          <a:p>
            <a:pPr>
              <a:defRPr/>
            </a:pPr>
            <a:r>
              <a:rPr lang="nb-NO" sz="1900" b="1" dirty="0"/>
              <a:t>Sikreste vinterovergangen mellom Østlandet og Vestlandet.</a:t>
            </a:r>
          </a:p>
          <a:p>
            <a:pPr>
              <a:defRPr/>
            </a:pPr>
            <a:endParaRPr lang="nb-NO" sz="1900" b="1" dirty="0"/>
          </a:p>
          <a:p>
            <a:pPr>
              <a:defRPr/>
            </a:pPr>
            <a:r>
              <a:rPr lang="nb-NO" sz="1900" b="1" dirty="0"/>
              <a:t>Hovedpulsåren gjennom de distrikter den går gjennom – </a:t>
            </a:r>
          </a:p>
          <a:p>
            <a:pPr marL="0" indent="0">
              <a:buNone/>
              <a:defRPr/>
            </a:pPr>
            <a:r>
              <a:rPr lang="nb-NO" sz="1900" b="1" dirty="0"/>
              <a:t>      som stort sett ikke har jernbane.</a:t>
            </a:r>
          </a:p>
          <a:p>
            <a:pPr marL="0" indent="0">
              <a:buNone/>
              <a:defRPr/>
            </a:pPr>
            <a:r>
              <a:rPr lang="nb-NO" sz="1900" b="1" dirty="0"/>
              <a:t>      </a:t>
            </a:r>
          </a:p>
          <a:p>
            <a:pPr>
              <a:defRPr/>
            </a:pPr>
            <a:r>
              <a:rPr lang="nb-NO" sz="1900" b="1" dirty="0"/>
              <a:t>Har en rekke funksjoner utover å være stamveg mellom Oslo</a:t>
            </a:r>
          </a:p>
          <a:p>
            <a:pPr marL="0" indent="0">
              <a:buNone/>
              <a:defRPr/>
            </a:pPr>
            <a:r>
              <a:rPr lang="nb-NO" sz="1900" b="1" dirty="0"/>
              <a:t>      og Bergen – bl.a. inngår E16 i</a:t>
            </a:r>
          </a:p>
          <a:p>
            <a:pPr marL="0" indent="0">
              <a:buNone/>
              <a:defRPr/>
            </a:pPr>
            <a:r>
              <a:rPr lang="nb-NO" sz="1900" b="1" dirty="0"/>
              <a:t>            - </a:t>
            </a:r>
            <a:r>
              <a:rPr lang="nb-NO" sz="1900" b="1" dirty="0" err="1"/>
              <a:t>hovedforbindelsen</a:t>
            </a:r>
            <a:r>
              <a:rPr lang="nb-NO" sz="1900" b="1" dirty="0"/>
              <a:t> mellom Vestlandet og områdene nord</a:t>
            </a:r>
          </a:p>
          <a:p>
            <a:pPr marL="0" indent="0">
              <a:buNone/>
              <a:defRPr/>
            </a:pPr>
            <a:r>
              <a:rPr lang="nb-NO" sz="1900" b="1" dirty="0"/>
              <a:t>              for Oslo og herunder </a:t>
            </a:r>
            <a:r>
              <a:rPr lang="nb-NO" sz="1900" b="1" dirty="0" err="1"/>
              <a:t>Mjøsområdet</a:t>
            </a:r>
            <a:r>
              <a:rPr lang="nb-NO" sz="1900" b="1" dirty="0"/>
              <a:t> </a:t>
            </a:r>
          </a:p>
          <a:p>
            <a:pPr marL="0" indent="0">
              <a:buNone/>
              <a:defRPr/>
            </a:pPr>
            <a:r>
              <a:rPr lang="nb-NO" sz="1900" b="1" dirty="0"/>
              <a:t>            - raskeste forbindelse mellom Bergen og Trondheim</a:t>
            </a:r>
          </a:p>
          <a:p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0442" y="5661248"/>
            <a:ext cx="1440160" cy="83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2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"/>
            <a:ext cx="9277350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60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altLang="nb-NO" b="1" dirty="0" smtClean="0">
                <a:solidFill>
                  <a:srgbClr val="C00000"/>
                </a:solidFill>
              </a:rPr>
              <a:t>Stamvegvedtaket var et endelig standpunkt</a:t>
            </a:r>
            <a:endParaRPr lang="nb-NO" dirty="0">
              <a:solidFill>
                <a:srgbClr val="C00000"/>
              </a:solidFill>
            </a:endParaRP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23528" y="2348880"/>
            <a:ext cx="8568952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altLang="nb-NO" sz="2200" b="1" dirty="0" smtClean="0"/>
              <a:t>I </a:t>
            </a:r>
            <a:r>
              <a:rPr lang="nb-NO" altLang="nb-NO" sz="2200" b="1" dirty="0" err="1" smtClean="0"/>
              <a:t>st.meld.nr.</a:t>
            </a:r>
            <a:r>
              <a:rPr lang="nb-NO" altLang="nb-NO" sz="2200" b="1" dirty="0" smtClean="0"/>
              <a:t> 104 (1973-74) ble det spesielt presisert at Stortinget tok et </a:t>
            </a:r>
            <a:r>
              <a:rPr lang="nb-NO" altLang="nb-NO" sz="2200" b="1" u="sng" dirty="0" smtClean="0"/>
              <a:t>endelig standpunkt:</a:t>
            </a:r>
          </a:p>
          <a:p>
            <a:pPr marL="0" indent="0">
              <a:buNone/>
            </a:pPr>
            <a:r>
              <a:rPr lang="nb-NO" altLang="nb-NO" sz="2200" b="1" u="sng" dirty="0" smtClean="0"/>
              <a:t> </a:t>
            </a:r>
          </a:p>
          <a:p>
            <a:pPr marL="0" indent="0">
              <a:buNone/>
            </a:pPr>
            <a:r>
              <a:rPr lang="nb-NO" altLang="nb-NO" sz="2200" b="1" i="1" dirty="0" smtClean="0"/>
              <a:t>«Departementet finner det riktig at en nå etter å ha vurdert saken i mange år tar et endelig standpunkt til stamvegforbindelsen Bergen-Oslo, og ikke videre trekkes med den usikkerhet at det valg en nå foretar om noen år kanskje må endres»</a:t>
            </a:r>
          </a:p>
          <a:p>
            <a:endParaRPr lang="nb-NO" sz="18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49280"/>
            <a:ext cx="1440160" cy="83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788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9036496" cy="1470025"/>
          </a:xfrm>
        </p:spPr>
        <p:txBody>
          <a:bodyPr>
            <a:normAutofit/>
          </a:bodyPr>
          <a:lstStyle/>
          <a:p>
            <a:r>
              <a:rPr lang="nb-NO" altLang="nb-NO" sz="3400" b="1" dirty="0" smtClean="0">
                <a:solidFill>
                  <a:srgbClr val="C00000"/>
                </a:solidFill>
              </a:rPr>
              <a:t>E16 over Filefjell – 100% vintersikker og rask</a:t>
            </a:r>
            <a:endParaRPr lang="nb-NO" sz="3400" dirty="0">
              <a:solidFill>
                <a:srgbClr val="C00000"/>
              </a:solidFill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971600" y="2039820"/>
            <a:ext cx="6840760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altLang="nb-NO" sz="2200" b="1" dirty="0"/>
              <a:t>Alle </a:t>
            </a:r>
            <a:r>
              <a:rPr lang="nb-NO" altLang="nb-NO" sz="2200" b="1" u="sng" dirty="0"/>
              <a:t>vet</a:t>
            </a:r>
            <a:r>
              <a:rPr lang="nb-NO" altLang="nb-NO" sz="2200" b="1" dirty="0"/>
              <a:t> de uansett værforhold kommer over Filefjell –spesielt viktig for næringslivets transporter og ha forutsigbarhet</a:t>
            </a:r>
            <a:r>
              <a:rPr lang="nb-NO" altLang="nb-NO" sz="2200" b="1" dirty="0" smtClean="0"/>
              <a:t>. (</a:t>
            </a:r>
            <a:r>
              <a:rPr lang="nb-NO" altLang="nb-NO" sz="2200" b="1" dirty="0" err="1" smtClean="0"/>
              <a:t>Jmf</a:t>
            </a:r>
            <a:r>
              <a:rPr lang="nb-NO" altLang="nb-NO" sz="2200" b="1" dirty="0" err="1" smtClean="0"/>
              <a:t>.Solvik</a:t>
            </a:r>
            <a:r>
              <a:rPr lang="nb-NO" altLang="nb-NO" sz="2200" b="1" dirty="0" smtClean="0"/>
              <a:t> Olsen sin uttalelse og opplevelse 16.1.15….)</a:t>
            </a:r>
            <a:endParaRPr lang="nb-NO" altLang="nb-NO" sz="2200" b="1" dirty="0"/>
          </a:p>
          <a:p>
            <a:endParaRPr lang="nb-NO" altLang="nb-NO" sz="2200" b="1" dirty="0"/>
          </a:p>
          <a:p>
            <a:r>
              <a:rPr lang="nb-NO" altLang="nb-NO" sz="2200" b="1" dirty="0"/>
              <a:t>Filefjellprosjektet blir ferdig i 2017/18 og er kostnadsberegnet til 3.1mrd.</a:t>
            </a:r>
          </a:p>
          <a:p>
            <a:endParaRPr lang="nb-NO" altLang="nb-NO" sz="2200" b="1" dirty="0"/>
          </a:p>
          <a:p>
            <a:r>
              <a:rPr lang="nb-NO" altLang="nb-NO" sz="2200" b="1" dirty="0"/>
              <a:t>Høyeste punkt er 992 </a:t>
            </a:r>
            <a:r>
              <a:rPr lang="nb-NO" altLang="nb-NO" sz="2200" b="1" dirty="0" err="1"/>
              <a:t>moh</a:t>
            </a:r>
            <a:r>
              <a:rPr lang="nb-NO" altLang="nb-NO" sz="2200" b="1" dirty="0"/>
              <a:t>, det er gode </a:t>
            </a:r>
            <a:r>
              <a:rPr lang="nb-NO" altLang="nb-NO" sz="2200" b="1" dirty="0" smtClean="0"/>
              <a:t>stignings- og </a:t>
            </a:r>
            <a:r>
              <a:rPr lang="nb-NO" altLang="nb-NO" sz="2200" b="1" dirty="0"/>
              <a:t>kurvaturforhold og det vurderes 90km/t i fartsgrense</a:t>
            </a:r>
            <a:r>
              <a:rPr lang="nb-NO" altLang="nb-NO" sz="2200" b="1" dirty="0" smtClean="0"/>
              <a:t>. </a:t>
            </a:r>
            <a:endParaRPr lang="nb-NO" altLang="nb-NO" sz="2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805825"/>
            <a:ext cx="1475656" cy="85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19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b-NO" altLang="nb-NO" b="1" dirty="0" smtClean="0">
                <a:solidFill>
                  <a:srgbClr val="C00000"/>
                </a:solidFill>
              </a:rPr>
              <a:t>Reisetider og Trafikk</a:t>
            </a:r>
          </a:p>
        </p:txBody>
      </p:sp>
      <p:sp>
        <p:nvSpPr>
          <p:cNvPr id="5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hangingPunct="1">
              <a:buFontTx/>
              <a:buNone/>
            </a:pPr>
            <a:r>
              <a:rPr lang="nb-NO" altLang="nb-NO" sz="1800" b="1" dirty="0" smtClean="0"/>
              <a:t>Av utredningens avsnitt 4 framgår det at reisetidene Oslo - Bergen ved full utbygging av alle alternativer blir hhv:</a:t>
            </a:r>
          </a:p>
          <a:p>
            <a:pPr marL="0" indent="0" eaLnBrk="1" hangingPunct="1">
              <a:buFontTx/>
              <a:buNone/>
            </a:pPr>
            <a:r>
              <a:rPr lang="nb-NO" altLang="nb-NO" sz="1800" b="1" dirty="0" smtClean="0"/>
              <a:t>                                E16    Filefjell                   6.03</a:t>
            </a:r>
          </a:p>
          <a:p>
            <a:pPr marL="0" indent="0" eaLnBrk="1" hangingPunct="1">
              <a:buFontTx/>
              <a:buNone/>
            </a:pPr>
            <a:r>
              <a:rPr lang="nb-NO" altLang="nb-NO" sz="1800" b="1" dirty="0" smtClean="0"/>
              <a:t>                                Rv52  Hemsedal              5.39   </a:t>
            </a:r>
          </a:p>
          <a:p>
            <a:pPr marL="0" indent="0" eaLnBrk="1" hangingPunct="1">
              <a:buFontTx/>
              <a:buNone/>
            </a:pPr>
            <a:r>
              <a:rPr lang="nb-NO" altLang="nb-NO" sz="1800" b="1" dirty="0" smtClean="0"/>
              <a:t>                                Rv 7   Hardangervidda    5.11  </a:t>
            </a:r>
          </a:p>
          <a:p>
            <a:pPr marL="0" indent="0" eaLnBrk="1" hangingPunct="1">
              <a:buFontTx/>
              <a:buNone/>
            </a:pPr>
            <a:r>
              <a:rPr lang="nb-NO" altLang="nb-NO" sz="1800" b="1" dirty="0" smtClean="0"/>
              <a:t>                                E134   </a:t>
            </a:r>
            <a:r>
              <a:rPr lang="nb-NO" altLang="nb-NO" sz="1800" b="1" dirty="0" err="1" smtClean="0"/>
              <a:t>Hauklifjell</a:t>
            </a:r>
            <a:r>
              <a:rPr lang="nb-NO" altLang="nb-NO" sz="1800" b="1" dirty="0" smtClean="0"/>
              <a:t>              4.59   </a:t>
            </a:r>
          </a:p>
          <a:p>
            <a:pPr marL="0" indent="0" eaLnBrk="1" hangingPunct="1">
              <a:buFontTx/>
              <a:buNone/>
            </a:pPr>
            <a:r>
              <a:rPr lang="nb-NO" altLang="nb-NO" sz="1800" b="1" dirty="0" err="1" smtClean="0"/>
              <a:t>Dvs</a:t>
            </a:r>
            <a:r>
              <a:rPr lang="nb-NO" altLang="nb-NO" sz="1800" b="1" dirty="0" smtClean="0"/>
              <a:t> forskjeller i reisetid på i alt 1t og 4min, og mellom E16 og rv52 vil forskjellen bare bli 24 min.</a:t>
            </a:r>
          </a:p>
          <a:p>
            <a:pPr marL="0" indent="0" eaLnBrk="1" hangingPunct="1">
              <a:buFontTx/>
              <a:buNone/>
            </a:pPr>
            <a:endParaRPr lang="nb-NO" altLang="nb-NO" sz="1800" b="1" dirty="0" smtClean="0"/>
          </a:p>
          <a:p>
            <a:pPr marL="0" indent="0" eaLnBrk="1" hangingPunct="1">
              <a:spcAft>
                <a:spcPts val="600"/>
              </a:spcAft>
              <a:buFontTx/>
              <a:buNone/>
            </a:pPr>
            <a:r>
              <a:rPr lang="nb-NO" altLang="nb-NO" sz="1800" b="1" dirty="0" smtClean="0"/>
              <a:t>Når det gjelder trafikken  over alle 4 fjellovergangene er denne </a:t>
            </a:r>
            <a:r>
              <a:rPr lang="nb-NO" altLang="nb-NO" sz="1800" b="1" u="sng" dirty="0" smtClean="0"/>
              <a:t>totalt</a:t>
            </a:r>
            <a:r>
              <a:rPr lang="nb-NO" altLang="nb-NO" sz="1800" b="1" dirty="0" smtClean="0"/>
              <a:t> bare 4200 ÅDT og av disse er det bare 550 ÅDT mellom  byene Oslo og Bergen. </a:t>
            </a:r>
          </a:p>
          <a:p>
            <a:pPr marL="0" indent="0" eaLnBrk="1" hangingPunct="1">
              <a:buFontTx/>
              <a:buNone/>
            </a:pPr>
            <a:r>
              <a:rPr lang="nb-NO" altLang="nb-NO" sz="1800" b="1" dirty="0" smtClean="0"/>
              <a:t>Det meste av trafikken går ikke over fjellet og er lokaltrafikk og trafikk til andre vegsamband – og her inngår E16 ofte i det raskeste alternativ.           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949280"/>
            <a:ext cx="1440160" cy="83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890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b="1" dirty="0" smtClean="0"/>
              <a:t>Vinterdøgntrafikken er bare 2800 !</a:t>
            </a:r>
            <a:endParaRPr lang="nb-NO" b="1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 smtClean="0"/>
              <a:t>   </a:t>
            </a:r>
            <a:r>
              <a:rPr lang="nb-NO" sz="2000" b="1" dirty="0" smtClean="0"/>
              <a:t>Vinterdøgntrafikk og kostnader til 100% vinterregularitet</a:t>
            </a:r>
          </a:p>
          <a:p>
            <a:pPr marL="0" indent="0">
              <a:buNone/>
            </a:pPr>
            <a:r>
              <a:rPr lang="nb-NO" sz="2000" b="1" dirty="0" smtClean="0"/>
              <a:t>                                                                   VDT         Mill.kr</a:t>
            </a:r>
          </a:p>
          <a:p>
            <a:pPr marL="0" indent="0">
              <a:buNone/>
            </a:pPr>
            <a:r>
              <a:rPr lang="nb-NO" sz="2000" b="1" dirty="0" smtClean="0"/>
              <a:t>	                    Filefjell</a:t>
            </a:r>
            <a:r>
              <a:rPr lang="nb-NO" sz="1800" dirty="0" smtClean="0"/>
              <a:t>	        </a:t>
            </a:r>
            <a:r>
              <a:rPr lang="nb-NO" sz="2000" b="1" dirty="0" smtClean="0"/>
              <a:t>605                0  (etter 2018)</a:t>
            </a:r>
          </a:p>
          <a:p>
            <a:pPr marL="0" indent="0">
              <a:buNone/>
            </a:pPr>
            <a:r>
              <a:rPr lang="nb-NO" sz="2000" b="1" dirty="0" smtClean="0"/>
              <a:t>                                   Hemsedal                851           </a:t>
            </a:r>
            <a:r>
              <a:rPr lang="nb-NO" sz="2000" b="1" dirty="0"/>
              <a:t> </a:t>
            </a:r>
            <a:r>
              <a:rPr lang="nb-NO" sz="2000" b="1" dirty="0" smtClean="0"/>
              <a:t>5000</a:t>
            </a:r>
          </a:p>
          <a:p>
            <a:pPr marL="0" indent="0">
              <a:buNone/>
            </a:pPr>
            <a:r>
              <a:rPr lang="nb-NO" sz="2000" b="1" dirty="0" smtClean="0"/>
              <a:t>                                   Hardangervidda      399            9500</a:t>
            </a:r>
          </a:p>
          <a:p>
            <a:pPr marL="0" indent="0">
              <a:buNone/>
            </a:pPr>
            <a:r>
              <a:rPr lang="nb-NO" sz="2000" b="1" dirty="0" smtClean="0"/>
              <a:t>                                   Haukelifjell              946            7400</a:t>
            </a:r>
          </a:p>
          <a:p>
            <a:pPr marL="0" indent="0">
              <a:buNone/>
            </a:pPr>
            <a:r>
              <a:rPr lang="nb-NO" sz="2000" b="1" dirty="0"/>
              <a:t> </a:t>
            </a:r>
            <a:r>
              <a:rPr lang="nb-NO" sz="2000" b="1" dirty="0" smtClean="0"/>
              <a:t>                                       SUM                  2803</a:t>
            </a:r>
          </a:p>
          <a:p>
            <a:pPr marL="0" indent="0">
              <a:buNone/>
            </a:pPr>
            <a:r>
              <a:rPr lang="nb-NO" sz="2000" b="1" dirty="0"/>
              <a:t> </a:t>
            </a:r>
            <a:r>
              <a:rPr lang="nb-NO" sz="2000" b="1" dirty="0" smtClean="0"/>
              <a:t>      </a:t>
            </a:r>
            <a:r>
              <a:rPr lang="nb-NO" sz="1200" b="1" dirty="0" smtClean="0"/>
              <a:t>Tallene for vintertrafikk er gjennomsnittstall for de seks månedene november-april de siste 8 årene.</a:t>
            </a:r>
          </a:p>
          <a:p>
            <a:pPr marL="0" indent="0">
              <a:buNone/>
            </a:pPr>
            <a:endParaRPr lang="nb-NO" sz="1200" b="1" dirty="0"/>
          </a:p>
          <a:p>
            <a:pPr marL="0" indent="0">
              <a:buNone/>
            </a:pPr>
            <a:r>
              <a:rPr lang="nb-NO" sz="1200" b="1" dirty="0" smtClean="0"/>
              <a:t>       </a:t>
            </a:r>
            <a:r>
              <a:rPr lang="nb-NO" sz="2000" b="1" dirty="0" smtClean="0"/>
              <a:t>Følgende framgår:</a:t>
            </a:r>
          </a:p>
          <a:p>
            <a:pPr marL="0" indent="0">
              <a:buNone/>
            </a:pPr>
            <a:r>
              <a:rPr lang="nb-NO" sz="2000" b="1" dirty="0"/>
              <a:t> </a:t>
            </a:r>
            <a:r>
              <a:rPr lang="nb-NO" sz="2000" b="1" dirty="0" smtClean="0"/>
              <a:t>            Svært lite trafikkvolum på fjellovergangene.</a:t>
            </a:r>
          </a:p>
          <a:p>
            <a:pPr marL="0" indent="0">
              <a:buNone/>
            </a:pPr>
            <a:r>
              <a:rPr lang="nb-NO" sz="2000" b="1" dirty="0"/>
              <a:t> </a:t>
            </a:r>
            <a:r>
              <a:rPr lang="nb-NO" sz="2000" b="1" dirty="0" smtClean="0"/>
              <a:t>            Usikre værforhold noen få uker vinterstid, og da er Filefjell </a:t>
            </a:r>
          </a:p>
          <a:p>
            <a:pPr marL="0" indent="0">
              <a:buNone/>
            </a:pPr>
            <a:r>
              <a:rPr lang="nb-NO" sz="2000" b="1" dirty="0"/>
              <a:t> </a:t>
            </a:r>
            <a:r>
              <a:rPr lang="nb-NO" sz="2000" b="1" dirty="0" smtClean="0"/>
              <a:t>            et godt alternativ.</a:t>
            </a:r>
          </a:p>
          <a:p>
            <a:pPr marL="0" indent="0">
              <a:buNone/>
            </a:pPr>
            <a:r>
              <a:rPr lang="nb-NO" sz="2000" b="1" dirty="0"/>
              <a:t> </a:t>
            </a:r>
            <a:r>
              <a:rPr lang="nb-NO" sz="2000" b="1" dirty="0" smtClean="0"/>
              <a:t>            Kostnadene pr bil blir store. </a:t>
            </a:r>
          </a:p>
          <a:p>
            <a:pPr marL="0" indent="0">
              <a:buNone/>
            </a:pPr>
            <a:r>
              <a:rPr lang="nb-NO" sz="2000" b="1" dirty="0" smtClean="0">
                <a:solidFill>
                  <a:srgbClr val="FF0000"/>
                </a:solidFill>
              </a:rPr>
              <a:t>ÅDT er så lavt at det vil være feil bruk av samfunnets midler å vintersikre alle fjelloverganger, særlig før andre veiprosjekt på E 16 er ferdigstilt. </a:t>
            </a:r>
          </a:p>
          <a:p>
            <a:pPr marL="0" indent="0">
              <a:buNone/>
            </a:pPr>
            <a:r>
              <a:rPr lang="nb-NO" sz="2000" b="1" dirty="0"/>
              <a:t> </a:t>
            </a:r>
            <a:r>
              <a:rPr lang="nb-NO" sz="2000" b="1" dirty="0" smtClean="0"/>
              <a:t>            </a:t>
            </a:r>
          </a:p>
          <a:p>
            <a:pPr marL="0" indent="0">
              <a:buNone/>
            </a:pPr>
            <a:r>
              <a:rPr lang="nb-NO" sz="2000" b="1" dirty="0"/>
              <a:t> </a:t>
            </a:r>
            <a:r>
              <a:rPr lang="nb-NO" sz="2000" b="1" dirty="0" smtClean="0"/>
              <a:t>            </a:t>
            </a:r>
            <a:endParaRPr lang="nb-NO" sz="1200" b="1" dirty="0"/>
          </a:p>
          <a:p>
            <a:pPr marL="2286000" lvl="5" indent="0">
              <a:buNone/>
            </a:pPr>
            <a:r>
              <a:rPr lang="nb-NO" sz="600" dirty="0" smtClean="0"/>
              <a:t>                                            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5733256"/>
            <a:ext cx="1438275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01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949280"/>
            <a:ext cx="1440160" cy="830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2908" y="945480"/>
            <a:ext cx="5016500" cy="500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58" y="116632"/>
            <a:ext cx="66675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61" y="6347469"/>
            <a:ext cx="61214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kstSylinder 3"/>
          <p:cNvSpPr txBox="1"/>
          <p:nvPr/>
        </p:nvSpPr>
        <p:spPr>
          <a:xfrm>
            <a:off x="323528" y="945480"/>
            <a:ext cx="432048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 err="1">
                <a:solidFill>
                  <a:srgbClr val="00682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Hønefoss</a:t>
            </a:r>
            <a:r>
              <a:rPr lang="en-US" sz="1300" b="1" dirty="0">
                <a:solidFill>
                  <a:srgbClr val="00682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 </a:t>
            </a:r>
            <a:r>
              <a:rPr lang="en-US" sz="1300" b="1" dirty="0" err="1">
                <a:solidFill>
                  <a:srgbClr val="00682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Gardermoen</a:t>
            </a:r>
            <a:r>
              <a:rPr lang="en-US" sz="1300" b="1" dirty="0">
                <a:solidFill>
                  <a:srgbClr val="00682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–Gavle (</a:t>
            </a:r>
            <a:r>
              <a:rPr lang="en-US" sz="1300" b="1" dirty="0" err="1">
                <a:solidFill>
                  <a:srgbClr val="00682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Sverge</a:t>
            </a:r>
            <a:r>
              <a:rPr lang="en-US" sz="1300" b="1" dirty="0">
                <a:solidFill>
                  <a:srgbClr val="00682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)</a:t>
            </a:r>
            <a:r>
              <a:rPr lang="en-US" sz="1300" dirty="0">
                <a:solidFill>
                  <a:srgbClr val="00682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                                                                                                       </a:t>
            </a:r>
          </a:p>
          <a:p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E 16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også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europaveg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mellom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Bergen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og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Gavle</a:t>
            </a:r>
          </a:p>
          <a:p>
            <a:r>
              <a:rPr lang="nb-NO" sz="1300" dirty="0">
                <a:latin typeface="HELVETICA" panose="020B0604020202020204" pitchFamily="34" charset="0"/>
                <a:cs typeface="HELVETICA" panose="020B0604020202020204" pitchFamily="34" charset="0"/>
              </a:rPr>
              <a:t>Ny tverrforbindelse Nymoen-Eggemoen gir gode effekter</a:t>
            </a:r>
          </a:p>
          <a:p>
            <a:endParaRPr lang="en-US" sz="13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300" b="1" dirty="0">
                <a:solidFill>
                  <a:srgbClr val="00682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Fv33 </a:t>
            </a:r>
            <a:r>
              <a:rPr lang="en-US" sz="1300" b="1" dirty="0" err="1">
                <a:solidFill>
                  <a:srgbClr val="00682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Bjørgo-Gjøvik</a:t>
            </a:r>
            <a:r>
              <a:rPr lang="en-US" sz="1300" b="1" dirty="0">
                <a:solidFill>
                  <a:srgbClr val="00682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mv</a:t>
            </a:r>
          </a:p>
          <a:p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Denne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er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snart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fullført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med god standard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og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er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sammen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med E16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hovedforbindelsen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mellom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det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sentrale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Vestlandet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og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områdene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nord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for Oslo –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spesielt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Mjøsområdet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endParaRPr lang="en-US" sz="1300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300" b="1" dirty="0">
                <a:solidFill>
                  <a:srgbClr val="00682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Bergen-Trondheim</a:t>
            </a:r>
          </a:p>
          <a:p>
            <a:r>
              <a:rPr lang="nb-NO" sz="1300" dirty="0">
                <a:latin typeface="HELVETICA" panose="020B0604020202020204" pitchFamily="34" charset="0"/>
                <a:cs typeface="HELVETICA" panose="020B0604020202020204" pitchFamily="34" charset="0"/>
              </a:rPr>
              <a:t>E 16  inngår i raskeste forbindelse Bergen-Trondheim når Valdresflya (15/4-15/12) og Sognefjellet er åpne.</a:t>
            </a:r>
          </a:p>
          <a:p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Det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bør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utarbeides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en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KVU for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helårsveg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over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Valdresflya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endParaRPr lang="en-US" sz="13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b="1" dirty="0">
                <a:solidFill>
                  <a:srgbClr val="00682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Fv53 </a:t>
            </a:r>
            <a:r>
              <a:rPr lang="en-US" sz="1300" b="1" dirty="0" err="1">
                <a:solidFill>
                  <a:srgbClr val="00682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Årdal-Tyin</a:t>
            </a:r>
            <a:endParaRPr lang="en-US" sz="1300" b="1" dirty="0">
              <a:solidFill>
                <a:srgbClr val="00682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Denne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er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80km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kortere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mellom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Øvre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Årdal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og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Tyinkrysset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enn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via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Lærdal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-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og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klart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raskest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til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Østlandet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og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Oslo</a:t>
            </a:r>
          </a:p>
          <a:p>
            <a:endParaRPr lang="en-US" sz="1300" b="1" dirty="0"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300" b="1" dirty="0">
                <a:solidFill>
                  <a:srgbClr val="00682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Rv5 </a:t>
            </a:r>
            <a:r>
              <a:rPr lang="en-US" sz="1300" b="1" dirty="0" err="1">
                <a:solidFill>
                  <a:srgbClr val="00682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Lærdal</a:t>
            </a:r>
            <a:r>
              <a:rPr lang="en-US" sz="1300" b="1" dirty="0">
                <a:solidFill>
                  <a:srgbClr val="00682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- </a:t>
            </a:r>
            <a:r>
              <a:rPr lang="en-US" sz="1300" b="1" dirty="0" err="1">
                <a:solidFill>
                  <a:srgbClr val="00682F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Florø</a:t>
            </a:r>
            <a:endParaRPr lang="en-US" sz="1300" b="1" dirty="0">
              <a:solidFill>
                <a:srgbClr val="00682F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Inngår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samme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transportkorridor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(5c)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som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E16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og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ble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i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sin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tid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ledet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inn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til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Lærdal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grunnet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r>
              <a:rPr lang="en-US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stamvegvedtaket</a:t>
            </a:r>
            <a:r>
              <a:rPr lang="en-US" sz="1300" dirty="0">
                <a:latin typeface="HELVETICA" panose="020B0604020202020204" pitchFamily="34" charset="0"/>
                <a:cs typeface="HELVETICA" panose="020B0604020202020204" pitchFamily="34" charset="0"/>
              </a:rPr>
              <a:t>.</a:t>
            </a:r>
          </a:p>
          <a:p>
            <a:r>
              <a:rPr lang="nb-NO" sz="1300" dirty="0">
                <a:latin typeface="HELVETICA" panose="020B0604020202020204" pitchFamily="34" charset="0"/>
                <a:cs typeface="HELVETICA" panose="020B0604020202020204" pitchFamily="34" charset="0"/>
              </a:rPr>
              <a:t>Viktig å få vurdert bruløsning på </a:t>
            </a:r>
            <a:r>
              <a:rPr lang="nb-NO" sz="1300" dirty="0" err="1">
                <a:latin typeface="HELVETICA" panose="020B0604020202020204" pitchFamily="34" charset="0"/>
                <a:cs typeface="HELVETICA" panose="020B0604020202020204" pitchFamily="34" charset="0"/>
              </a:rPr>
              <a:t>Mannhiller</a:t>
            </a:r>
            <a:r>
              <a:rPr lang="nb-NO" sz="1300" dirty="0">
                <a:latin typeface="HELVETICA" panose="020B0604020202020204" pitchFamily="34" charset="0"/>
                <a:cs typeface="HELVETICA" panose="020B0604020202020204" pitchFamily="34" charset="0"/>
              </a:rPr>
              <a:t>-Fodnes</a:t>
            </a:r>
          </a:p>
        </p:txBody>
      </p:sp>
    </p:spTree>
    <p:extLst>
      <p:ext uri="{BB962C8B-B14F-4D97-AF65-F5344CB8AC3E}">
        <p14:creationId xmlns:p14="http://schemas.microsoft.com/office/powerpoint/2010/main" val="29739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t">
  <a:themeElements>
    <a:clrScheme name="Klarhe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larhe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855</TotalTime>
  <Words>583</Words>
  <Application>Microsoft Office PowerPoint</Application>
  <PresentationFormat>Skjermfremvisning (4:3)</PresentationFormat>
  <Paragraphs>96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4" baseType="lpstr">
      <vt:lpstr>Klarhet</vt:lpstr>
      <vt:lpstr>DET    NORDLige    ALTERNATIVET:</vt:lpstr>
      <vt:lpstr>Stamvegutvalget</vt:lpstr>
      <vt:lpstr>Generelt om E16</vt:lpstr>
      <vt:lpstr>PowerPoint-presentasjon</vt:lpstr>
      <vt:lpstr>Stamvegvedtaket var et endelig standpunkt</vt:lpstr>
      <vt:lpstr>E16 over Filefjell – 100% vintersikker og rask</vt:lpstr>
      <vt:lpstr>Reisetider og Trafikk</vt:lpstr>
      <vt:lpstr>Vinterdøgntrafikken er bare 2800 !</vt:lpstr>
      <vt:lpstr>PowerPoint-presentasjon</vt:lpstr>
      <vt:lpstr>PowerPoint-presentasjon</vt:lpstr>
      <vt:lpstr>PowerPoint-presentasjon</vt:lpstr>
      <vt:lpstr> OPPSUMMERING</vt:lpstr>
      <vt:lpstr>E 16 FILEFJELL – 90 KM/T? POST 36 PÅ STB. UTAN BOMPENGAR!!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OPPSUMMERING</dc:title>
  <dc:creator>Arne</dc:creator>
  <cp:lastModifiedBy>Vidar Eltun</cp:lastModifiedBy>
  <cp:revision>29</cp:revision>
  <cp:lastPrinted>2015-10-22T07:12:15Z</cp:lastPrinted>
  <dcterms:created xsi:type="dcterms:W3CDTF">2015-10-21T12:17:03Z</dcterms:created>
  <dcterms:modified xsi:type="dcterms:W3CDTF">2015-10-25T18:21:45Z</dcterms:modified>
</cp:coreProperties>
</file>